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Roboto"/>
      <p:regular r:id="rId21"/>
      <p:bold r:id="rId22"/>
      <p:italic r:id="rId23"/>
      <p:boldItalic r:id="rId24"/>
    </p:embeddedFont>
    <p:embeddedFont>
      <p:font typeface="Proxima Nova Extrabold"/>
      <p:bold r:id="rId25"/>
    </p:embeddedFont>
    <p:embeddedFont>
      <p:font typeface="Lexend"/>
      <p:regular r:id="rId26"/>
      <p:bold r:id="rId27"/>
    </p:embeddedFont>
    <p:embeddedFont>
      <p:font typeface="Alfa Slab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regular.fntdata"/><Relationship Id="rId25" Type="http://schemas.openxmlformats.org/officeDocument/2006/relationships/font" Target="fonts/ProximaNovaExtrabold-bold.fntdata"/><Relationship Id="rId28" Type="http://schemas.openxmlformats.org/officeDocument/2006/relationships/font" Target="fonts/AlfaSlabOne-regular.fntdata"/><Relationship Id="rId27"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34228962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34228962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3422896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34228962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834228962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34228962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34228962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34228962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34228962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34228962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38560b49a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38560b49a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3422896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3422896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34228962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34228962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created the word cloud by first selecting relevant text data column and then cleaning it by removing common stopwords, punctuation, and converting everything to lowercase for consistency. </a:t>
            </a:r>
            <a:endParaRPr sz="1200">
              <a:solidFill>
                <a:schemeClr val="dk1"/>
              </a:solidFill>
            </a:endParaRPr>
          </a:p>
          <a:p>
            <a:pPr indent="0" lvl="0" marL="0" rtl="0" algn="l">
              <a:spcBef>
                <a:spcPts val="0"/>
              </a:spcBef>
              <a:spcAft>
                <a:spcPts val="0"/>
              </a:spcAft>
              <a:buNone/>
            </a:pPr>
            <a:r>
              <a:rPr lang="en" sz="1200">
                <a:solidFill>
                  <a:schemeClr val="dk1"/>
                </a:solidFill>
              </a:rPr>
              <a:t>We then calculated the frequency of each word to determine its prominence in the word cloud. Using a word cloud generator, we input the processed text, adjusting the shape and colors to highlight key themes. </a:t>
            </a:r>
            <a:endParaRPr sz="1200">
              <a:solidFill>
                <a:schemeClr val="dk1"/>
              </a:solidFill>
            </a:endParaRPr>
          </a:p>
          <a:p>
            <a:pPr indent="0" lvl="0" marL="0" rtl="0" algn="l">
              <a:spcBef>
                <a:spcPts val="0"/>
              </a:spcBef>
              <a:spcAft>
                <a:spcPts val="0"/>
              </a:spcAft>
              <a:buNone/>
            </a:pPr>
            <a:r>
              <a:rPr lang="en" sz="1200">
                <a:solidFill>
                  <a:schemeClr val="dk1"/>
                </a:solidFill>
              </a:rPr>
              <a:t>The result visually represents the most frequent terms, allowing for a quick grasp of the main ideas within the dataset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34228962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34228962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834228962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834228962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800">
                <a:solidFill>
                  <a:schemeClr val="dk1"/>
                </a:solidFill>
              </a:rPr>
              <a:t>Data Limitations:</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 sz="800">
                <a:solidFill>
                  <a:schemeClr val="dk1"/>
                </a:solidFill>
              </a:rPr>
              <a:t>Challenge with Geoapify Data:</a:t>
            </a:r>
            <a:r>
              <a:rPr lang="en" sz="800">
                <a:solidFill>
                  <a:schemeClr val="dk1"/>
                </a:solidFill>
              </a:rPr>
              <a:t> We encountered significant issues when attempting to map the origin of coffee beans due to inaccuracies in the geocoding process. This was primarily because our dataset included multiple countries of origin within a single entry, leading to confusion in determining accurate coordinates. This experience highlighted the critical need for clean, well-structured data, especially in location-based analysis.</a:t>
            </a:r>
            <a:endParaRPr sz="800">
              <a:solidFill>
                <a:schemeClr val="dk1"/>
              </a:solidFill>
            </a:endParaRPr>
          </a:p>
          <a:p>
            <a:pPr indent="0" lvl="0" marL="0" rtl="0" algn="l">
              <a:lnSpc>
                <a:spcPct val="115000"/>
              </a:lnSpc>
              <a:spcBef>
                <a:spcPts val="1200"/>
              </a:spcBef>
              <a:spcAft>
                <a:spcPts val="0"/>
              </a:spcAft>
              <a:buNone/>
            </a:pPr>
            <a:r>
              <a:rPr lang="en" sz="800">
                <a:solidFill>
                  <a:schemeClr val="dk1"/>
                </a:solidFill>
              </a:rPr>
              <a:t>I</a:t>
            </a:r>
            <a:r>
              <a:rPr b="1" lang="en" sz="800">
                <a:solidFill>
                  <a:schemeClr val="dk1"/>
                </a:solidFill>
              </a:rPr>
              <a:t>mprovements:</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 sz="800">
                <a:solidFill>
                  <a:schemeClr val="dk1"/>
                </a:solidFill>
              </a:rPr>
              <a:t>Enhancing Predictive Model:</a:t>
            </a:r>
            <a:r>
              <a:rPr lang="en" sz="800">
                <a:solidFill>
                  <a:schemeClr val="dk1"/>
                </a:solidFill>
              </a:rPr>
              <a:t> To improve our model and recommendations, we will focus on integrating additional data sources, particularly those that provide insights into lower-rated coffees. This will include pulling in more consumer reviews from other platforms and incorporating detailed product information.</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Manual Geocoding Validation:</a:t>
            </a:r>
            <a:r>
              <a:rPr lang="en" sz="800">
                <a:solidFill>
                  <a:schemeClr val="dk1"/>
                </a:solidFill>
              </a:rPr>
              <a:t> Additionally, we plan to implement a process for manually validating and correcting geocoded locations, particularly for entries with multiple countries of origin, to ensure greater accuracy and reliability in our predictions.</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800">
                <a:solidFill>
                  <a:schemeClr val="dk1"/>
                </a:solidFill>
              </a:rPr>
              <a:t>Future Work:</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 sz="800">
                <a:solidFill>
                  <a:schemeClr val="dk1"/>
                </a:solidFill>
              </a:rPr>
              <a:t>Sustainability Scoring:</a:t>
            </a:r>
            <a:r>
              <a:rPr lang="en" sz="800">
                <a:solidFill>
                  <a:schemeClr val="dk1"/>
                </a:solidFill>
              </a:rPr>
              <a:t> Looking ahead, we aim to introduce a sustainability score for each coffee variety, considering factors like fair trade certification, organic farming practices, and environmental impact, aligning with the increasing consumer demand for sustainability.</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 sz="800">
                <a:solidFill>
                  <a:schemeClr val="dk1"/>
                </a:solidFill>
              </a:rPr>
              <a:t>Consumer Behavior Over Time:</a:t>
            </a:r>
            <a:r>
              <a:rPr lang="en" sz="800">
                <a:solidFill>
                  <a:schemeClr val="dk1"/>
                </a:solidFill>
              </a:rPr>
              <a:t> We also plan to conduct a longitudinal study to track how consumer preferences evolve. This will allow us to refine our recommendation algorithm to reflect these changing preferences over time, ensuring that our model stays relevant and accurate.</a:t>
            </a:r>
            <a:endParaRPr sz="800">
              <a:solidFill>
                <a:schemeClr val="dk1"/>
              </a:solidFill>
            </a:endParaRPr>
          </a:p>
          <a:p>
            <a:pPr indent="0" lvl="0" marL="0" rtl="0" algn="l">
              <a:spcBef>
                <a:spcPts val="1200"/>
              </a:spcBef>
              <a:spcAft>
                <a:spcPts val="0"/>
              </a:spcAft>
              <a:buNone/>
            </a:pPr>
            <a:r>
              <a:t/>
            </a:r>
            <a:endParaRPr sz="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hyperlink" Target="https://hermanoscoffeeroasters.com/blogs/blog/coffee-tasting-terms-explained-how-to-taste-coffee-like-a-professional?srsltid=AfmBOor5Q6KnL_X2kdqAduw9K_LuthQ0GjiMQVqXcFMqInNge_XbXkfY" TargetMode="External"/><Relationship Id="rId10" Type="http://schemas.openxmlformats.org/officeDocument/2006/relationships/hyperlink" Target="https://chat.openai.com/" TargetMode="External"/><Relationship Id="rId9" Type="http://schemas.openxmlformats.org/officeDocument/2006/relationships/hyperlink" Target="https://chat.openai.com/" TargetMode="External"/><Relationship Id="rId5" Type="http://schemas.openxmlformats.org/officeDocument/2006/relationships/hyperlink" Target="https://www.coffeereview.com/review/" TargetMode="External"/><Relationship Id="rId6" Type="http://schemas.openxmlformats.org/officeDocument/2006/relationships/hyperlink" Target="https://www.kaggle.com/code/hanifalirsyad/coffee-scraping/output" TargetMode="External"/><Relationship Id="rId7" Type="http://schemas.openxmlformats.org/officeDocument/2006/relationships/hyperlink" Target="https://www.geoapify.com/" TargetMode="External"/><Relationship Id="rId8" Type="http://schemas.openxmlformats.org/officeDocument/2006/relationships/hyperlink" Target="https://www.geoapif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hyperlink" Target="http://www.coffeereview.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hyperlink" Target="https://www.coffeereview.com/" TargetMode="External"/><Relationship Id="rId5" Type="http://schemas.openxmlformats.org/officeDocument/2006/relationships/hyperlink" Target="https://www.coffeereview.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20950" y="1607825"/>
            <a:ext cx="5685300" cy="1581000"/>
          </a:xfrm>
          <a:prstGeom prst="rect">
            <a:avLst/>
          </a:prstGeom>
        </p:spPr>
        <p:txBody>
          <a:bodyPr anchorCtr="0" anchor="b" bIns="91425" lIns="91425" spcFirstLastPara="1" rIns="91425" wrap="square" tIns="91425">
            <a:normAutofit fontScale="90000"/>
          </a:bodyPr>
          <a:lstStyle/>
          <a:p>
            <a:pPr indent="0" lvl="0" marL="0" rtl="0" algn="ctr">
              <a:lnSpc>
                <a:spcPct val="125000"/>
              </a:lnSpc>
              <a:spcBef>
                <a:spcPts val="0"/>
              </a:spcBef>
              <a:spcAft>
                <a:spcPts val="0"/>
              </a:spcAft>
              <a:buNone/>
            </a:pPr>
            <a:r>
              <a:rPr lang="en" sz="3700">
                <a:solidFill>
                  <a:srgbClr val="F1C232"/>
                </a:solidFill>
                <a:latin typeface="Proxima Nova Extrabold"/>
                <a:ea typeface="Proxima Nova Extrabold"/>
                <a:cs typeface="Proxima Nova Extrabold"/>
                <a:sym typeface="Proxima Nova Extrabold"/>
              </a:rPr>
              <a:t>Coffee-Exploration</a:t>
            </a:r>
            <a:endParaRPr sz="3700">
              <a:solidFill>
                <a:srgbClr val="F1C232"/>
              </a:solidFill>
              <a:latin typeface="Proxima Nova Extrabold"/>
              <a:ea typeface="Proxima Nova Extrabold"/>
              <a:cs typeface="Proxima Nova Extrabold"/>
              <a:sym typeface="Proxima Nova Extrabold"/>
            </a:endParaRPr>
          </a:p>
          <a:p>
            <a:pPr indent="0" lvl="0" marL="0" rtl="0" algn="ctr">
              <a:spcBef>
                <a:spcPts val="600"/>
              </a:spcBef>
              <a:spcAft>
                <a:spcPts val="0"/>
              </a:spcAft>
              <a:buNone/>
            </a:pPr>
            <a:r>
              <a:t/>
            </a:r>
            <a:endParaRPr/>
          </a:p>
        </p:txBody>
      </p:sp>
      <p:sp>
        <p:nvSpPr>
          <p:cNvPr id="57" name="Google Shape;57;p13"/>
          <p:cNvSpPr txBox="1"/>
          <p:nvPr>
            <p:ph idx="1" type="subTitle"/>
          </p:nvPr>
        </p:nvSpPr>
        <p:spPr>
          <a:xfrm>
            <a:off x="3014600" y="2155925"/>
            <a:ext cx="5898000" cy="1032900"/>
          </a:xfrm>
          <a:prstGeom prst="rect">
            <a:avLst/>
          </a:prstGeom>
        </p:spPr>
        <p:txBody>
          <a:bodyPr anchorCtr="0" anchor="t" bIns="91425" lIns="91425" spcFirstLastPara="1" rIns="91425" wrap="square" tIns="91425">
            <a:normAutofit/>
          </a:bodyPr>
          <a:lstStyle/>
          <a:p>
            <a:pPr indent="0" lvl="0" marL="0" rtl="0" algn="r">
              <a:lnSpc>
                <a:spcPct val="90000"/>
              </a:lnSpc>
              <a:spcBef>
                <a:spcPts val="0"/>
              </a:spcBef>
              <a:spcAft>
                <a:spcPts val="0"/>
              </a:spcAft>
              <a:buNone/>
            </a:pPr>
            <a:r>
              <a:rPr lang="en" sz="1100">
                <a:solidFill>
                  <a:srgbClr val="FFF2CC"/>
                </a:solidFill>
                <a:latin typeface="Roboto"/>
                <a:ea typeface="Roboto"/>
                <a:cs typeface="Roboto"/>
                <a:sym typeface="Roboto"/>
              </a:rPr>
              <a:t>The Data Analysis and Visualization Boot Camp at Texas McCombs School of </a:t>
            </a:r>
            <a:r>
              <a:rPr lang="en" sz="1100">
                <a:solidFill>
                  <a:srgbClr val="FFF2CC"/>
                </a:solidFill>
                <a:latin typeface="Roboto"/>
                <a:ea typeface="Roboto"/>
                <a:cs typeface="Roboto"/>
                <a:sym typeface="Roboto"/>
              </a:rPr>
              <a:t>Business</a:t>
            </a:r>
            <a:endParaRPr sz="1100">
              <a:solidFill>
                <a:srgbClr val="FFF2CC"/>
              </a:solidFill>
              <a:latin typeface="Roboto"/>
              <a:ea typeface="Roboto"/>
              <a:cs typeface="Roboto"/>
              <a:sym typeface="Roboto"/>
            </a:endParaRPr>
          </a:p>
          <a:p>
            <a:pPr indent="0" lvl="0" marL="0" rtl="0" algn="r">
              <a:lnSpc>
                <a:spcPct val="90000"/>
              </a:lnSpc>
              <a:spcBef>
                <a:spcPts val="0"/>
              </a:spcBef>
              <a:spcAft>
                <a:spcPts val="0"/>
              </a:spcAft>
              <a:buNone/>
            </a:pPr>
            <a:r>
              <a:rPr lang="en" sz="2000">
                <a:solidFill>
                  <a:srgbClr val="FFF2CC"/>
                </a:solidFill>
              </a:rPr>
              <a:t>- Final Project</a:t>
            </a:r>
            <a:endParaRPr sz="2000">
              <a:solidFill>
                <a:srgbClr val="FFF2CC"/>
              </a:solidFill>
            </a:endParaRPr>
          </a:p>
        </p:txBody>
      </p:sp>
      <p:sp>
        <p:nvSpPr>
          <p:cNvPr id="58" name="Google Shape;58;p13"/>
          <p:cNvSpPr txBox="1"/>
          <p:nvPr/>
        </p:nvSpPr>
        <p:spPr>
          <a:xfrm>
            <a:off x="6868975" y="3078725"/>
            <a:ext cx="2121300" cy="15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50" u="sng">
                <a:solidFill>
                  <a:schemeClr val="accent6"/>
                </a:solidFill>
                <a:latin typeface="Roboto"/>
                <a:ea typeface="Roboto"/>
                <a:cs typeface="Roboto"/>
                <a:sym typeface="Roboto"/>
              </a:rPr>
              <a:t>Analytics Team</a:t>
            </a:r>
            <a:r>
              <a:rPr b="1" lang="en" sz="1800" u="sng">
                <a:solidFill>
                  <a:schemeClr val="accent6"/>
                </a:solidFill>
                <a:latin typeface="Proxima Nova"/>
                <a:ea typeface="Proxima Nova"/>
                <a:cs typeface="Proxima Nova"/>
                <a:sym typeface="Proxima Nova"/>
              </a:rPr>
              <a:t>:</a:t>
            </a:r>
            <a:endParaRPr b="1" sz="1200" u="sng">
              <a:solidFill>
                <a:schemeClr val="accent6"/>
              </a:solidFill>
            </a:endParaRPr>
          </a:p>
          <a:p>
            <a:pPr indent="0" lvl="0" marL="457200" rtl="0" algn="r">
              <a:lnSpc>
                <a:spcPct val="100000"/>
              </a:lnSpc>
              <a:spcBef>
                <a:spcPts val="0"/>
              </a:spcBef>
              <a:spcAft>
                <a:spcPts val="0"/>
              </a:spcAft>
              <a:buNone/>
            </a:pPr>
            <a:r>
              <a:rPr lang="en" sz="1200">
                <a:solidFill>
                  <a:schemeClr val="accent6"/>
                </a:solidFill>
              </a:rPr>
              <a:t>Michael Andia</a:t>
            </a:r>
            <a:endParaRPr sz="1200">
              <a:solidFill>
                <a:schemeClr val="accent6"/>
              </a:solidFill>
            </a:endParaRPr>
          </a:p>
          <a:p>
            <a:pPr indent="0" lvl="0" marL="457200" rtl="0" algn="r">
              <a:lnSpc>
                <a:spcPct val="100000"/>
              </a:lnSpc>
              <a:spcBef>
                <a:spcPts val="300"/>
              </a:spcBef>
              <a:spcAft>
                <a:spcPts val="0"/>
              </a:spcAft>
              <a:buNone/>
            </a:pPr>
            <a:r>
              <a:rPr lang="en" sz="1200">
                <a:solidFill>
                  <a:schemeClr val="accent6"/>
                </a:solidFill>
              </a:rPr>
              <a:t>Blake Bartlett</a:t>
            </a:r>
            <a:endParaRPr sz="1200">
              <a:solidFill>
                <a:schemeClr val="accent6"/>
              </a:solidFill>
            </a:endParaRPr>
          </a:p>
          <a:p>
            <a:pPr indent="0" lvl="0" marL="457200" rtl="0" algn="r">
              <a:lnSpc>
                <a:spcPct val="100000"/>
              </a:lnSpc>
              <a:spcBef>
                <a:spcPts val="300"/>
              </a:spcBef>
              <a:spcAft>
                <a:spcPts val="0"/>
              </a:spcAft>
              <a:buNone/>
            </a:pPr>
            <a:r>
              <a:rPr lang="en" sz="1200">
                <a:solidFill>
                  <a:schemeClr val="accent6"/>
                </a:solidFill>
              </a:rPr>
              <a:t>Christopher Duke</a:t>
            </a:r>
            <a:endParaRPr sz="1200">
              <a:solidFill>
                <a:schemeClr val="accent6"/>
              </a:solidFill>
            </a:endParaRPr>
          </a:p>
          <a:p>
            <a:pPr indent="0" lvl="0" marL="457200" rtl="0" algn="r">
              <a:lnSpc>
                <a:spcPct val="100000"/>
              </a:lnSpc>
              <a:spcBef>
                <a:spcPts val="300"/>
              </a:spcBef>
              <a:spcAft>
                <a:spcPts val="0"/>
              </a:spcAft>
              <a:buNone/>
            </a:pPr>
            <a:r>
              <a:rPr lang="en" sz="1200">
                <a:solidFill>
                  <a:schemeClr val="accent6"/>
                </a:solidFill>
              </a:rPr>
              <a:t>Tim McCarthy</a:t>
            </a:r>
            <a:endParaRPr sz="1200">
              <a:solidFill>
                <a:schemeClr val="accent6"/>
              </a:solidFill>
            </a:endParaRPr>
          </a:p>
          <a:p>
            <a:pPr indent="0" lvl="0" marL="457200" rtl="0" algn="r">
              <a:lnSpc>
                <a:spcPct val="100000"/>
              </a:lnSpc>
              <a:spcBef>
                <a:spcPts val="300"/>
              </a:spcBef>
              <a:spcAft>
                <a:spcPts val="0"/>
              </a:spcAft>
              <a:buNone/>
            </a:pPr>
            <a:r>
              <a:rPr lang="en" sz="1200">
                <a:solidFill>
                  <a:schemeClr val="accent6"/>
                </a:solidFill>
              </a:rPr>
              <a:t>Krissina Wells</a:t>
            </a:r>
            <a:endParaRPr sz="1200">
              <a:solidFill>
                <a:schemeClr val="accent6"/>
              </a:solidFill>
            </a:endParaRPr>
          </a:p>
          <a:p>
            <a:pPr indent="0" lvl="0" marL="0" rtl="0" algn="r">
              <a:spcBef>
                <a:spcPts val="0"/>
              </a:spcBef>
              <a:spcAft>
                <a:spcPts val="0"/>
              </a:spcAft>
              <a:buNone/>
            </a:pPr>
            <a:r>
              <a:t/>
            </a:r>
            <a:endParaRPr sz="1800">
              <a:solidFill>
                <a:srgbClr val="F1C23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0" y="0"/>
            <a:ext cx="9084401" cy="5143501"/>
          </a:xfrm>
          <a:prstGeom prst="rect">
            <a:avLst/>
          </a:prstGeom>
          <a:noFill/>
          <a:ln>
            <a:noFill/>
          </a:ln>
        </p:spPr>
      </p:pic>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300">
                <a:solidFill>
                  <a:srgbClr val="000000"/>
                </a:solidFill>
                <a:latin typeface="Lexend"/>
                <a:ea typeface="Lexend"/>
                <a:cs typeface="Lexend"/>
                <a:sym typeface="Lexend"/>
              </a:rPr>
              <a:t>Conclusion:</a:t>
            </a:r>
            <a:endParaRPr b="1" sz="13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 Random Forest model, optimized through hyperparameter tuning, achieved an RMSE of </a:t>
            </a:r>
            <a:r>
              <a:rPr b="1" lang="en" sz="1100">
                <a:solidFill>
                  <a:srgbClr val="000000"/>
                </a:solidFill>
                <a:latin typeface="Lexend"/>
                <a:ea typeface="Lexend"/>
                <a:cs typeface="Lexend"/>
                <a:sym typeface="Lexend"/>
              </a:rPr>
              <a:t>0.3948</a:t>
            </a:r>
            <a:r>
              <a:rPr lang="en" sz="1100">
                <a:solidFill>
                  <a:srgbClr val="000000"/>
                </a:solidFill>
                <a:latin typeface="Lexend"/>
                <a:ea typeface="Lexend"/>
                <a:cs typeface="Lexend"/>
                <a:sym typeface="Lexend"/>
              </a:rPr>
              <a:t>, indicating strong predictive accuracy for coffee ratings. </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This result demonstrates the model's reliability and effectiveness in capturing key patterns within the data. Further improvements could enhance accuracy, but the current model provides a solid foundation for predictive analysis.</a:t>
            </a:r>
            <a:endParaRPr b="1" sz="1100">
              <a:solidFill>
                <a:srgbClr val="000000"/>
              </a:solidFill>
              <a:latin typeface="Lexend"/>
              <a:ea typeface="Lexend"/>
              <a:cs typeface="Lexend"/>
              <a:sym typeface="Lexend"/>
            </a:endParaRPr>
          </a:p>
          <a:p>
            <a:pPr indent="0" lvl="0" marL="0" rtl="0" algn="l">
              <a:spcBef>
                <a:spcPts val="1200"/>
              </a:spcBef>
              <a:spcAft>
                <a:spcPts val="0"/>
              </a:spcAft>
              <a:buNone/>
            </a:pPr>
            <a:r>
              <a:rPr b="1" lang="en" sz="1300">
                <a:solidFill>
                  <a:srgbClr val="000000"/>
                </a:solidFill>
                <a:latin typeface="Lexend"/>
                <a:ea typeface="Lexend"/>
                <a:cs typeface="Lexend"/>
                <a:sym typeface="Lexend"/>
              </a:rPr>
              <a:t>Takeaways</a:t>
            </a:r>
            <a:r>
              <a:rPr lang="en" sz="1300">
                <a:solidFill>
                  <a:srgbClr val="000000"/>
                </a:solidFill>
                <a:latin typeface="Lexend"/>
                <a:ea typeface="Lexend"/>
                <a:cs typeface="Lexend"/>
                <a:sym typeface="Lexend"/>
              </a:rPr>
              <a:t>: </a:t>
            </a:r>
            <a:endParaRPr sz="13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Data Quality and Preparation are Crucial</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Model Tuning Improves Accuracy</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Cross-Validation Ensures Robustness and reduces the risk of overfitting.</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There is potential for Further Improvement such as exploring additional features, trying alternative algorithms, or further refining the current model.</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 model's ability to predict coffee ratings has practical implications, such as helping consumers find the best coffee based on their preferences and assisting roasters in understanding factors that influence ratings.</a:t>
            </a:r>
            <a:endParaRPr sz="1100">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Lexend"/>
                <a:ea typeface="Lexend"/>
                <a:cs typeface="Lexend"/>
                <a:sym typeface="Lexend"/>
              </a:rPr>
              <a:t>Citations</a:t>
            </a:r>
            <a:r>
              <a:rPr lang="en" sz="1100">
                <a:solidFill>
                  <a:srgbClr val="000000"/>
                </a:solidFill>
                <a:latin typeface="Lexend"/>
                <a:ea typeface="Lexend"/>
                <a:cs typeface="Lexend"/>
                <a:sym typeface="Lexend"/>
              </a:rPr>
              <a:t> for sources and datasets referenced in and used for our presentation.</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lang="en" sz="1100">
                <a:solidFill>
                  <a:srgbClr val="000000"/>
                </a:solidFill>
                <a:latin typeface="Lexend"/>
                <a:ea typeface="Lexend"/>
                <a:cs typeface="Lexend"/>
                <a:sym typeface="Lexend"/>
              </a:rPr>
              <a:t>Coffee Terminology </a:t>
            </a:r>
            <a:r>
              <a:rPr lang="en" sz="1100">
                <a:solidFill>
                  <a:srgbClr val="000000"/>
                </a:solidFill>
                <a:latin typeface="Lexend"/>
                <a:ea typeface="Lexend"/>
                <a:cs typeface="Lexend"/>
                <a:sym typeface="Lexend"/>
              </a:rPr>
              <a:t>Retrieved from</a:t>
            </a:r>
            <a:r>
              <a:rPr lang="en" sz="1100" u="sng">
                <a:solidFill>
                  <a:schemeClr val="hlink"/>
                </a:solidFill>
                <a:latin typeface="Lexend"/>
                <a:ea typeface="Lexend"/>
                <a:cs typeface="Lexend"/>
                <a:sym typeface="Lexend"/>
                <a:hlinkClick r:id="rId4"/>
              </a:rPr>
              <a:t>hermonoscoffeeroasters.com</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lang="en" sz="1100">
                <a:solidFill>
                  <a:srgbClr val="000000"/>
                </a:solidFill>
                <a:latin typeface="Lexend"/>
                <a:ea typeface="Lexend"/>
                <a:cs typeface="Lexend"/>
                <a:sym typeface="Lexend"/>
              </a:rPr>
              <a:t>Data Source Retrieved from </a:t>
            </a:r>
            <a:r>
              <a:rPr lang="en" sz="1100" u="sng">
                <a:solidFill>
                  <a:schemeClr val="hlink"/>
                </a:solidFill>
                <a:latin typeface="Lexend"/>
                <a:ea typeface="Lexend"/>
                <a:cs typeface="Lexend"/>
                <a:sym typeface="Lexend"/>
                <a:hlinkClick r:id="rId5"/>
              </a:rPr>
              <a:t>https://www.coffeereview.com/review/</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lang="en" sz="1100">
                <a:solidFill>
                  <a:srgbClr val="000000"/>
                </a:solidFill>
                <a:latin typeface="Lexend"/>
                <a:ea typeface="Lexend"/>
                <a:cs typeface="Lexend"/>
                <a:sym typeface="Lexend"/>
              </a:rPr>
              <a:t>Inspiration and partial code Retrieved from  </a:t>
            </a:r>
            <a:r>
              <a:rPr lang="en" sz="1100" u="sng">
                <a:solidFill>
                  <a:schemeClr val="hlink"/>
                </a:solidFill>
                <a:latin typeface="Lexend"/>
                <a:ea typeface="Lexend"/>
                <a:cs typeface="Lexend"/>
                <a:sym typeface="Lexend"/>
                <a:hlinkClick r:id="rId6"/>
              </a:rPr>
              <a:t>https://www.kaggle.com/code/hanifalirsyad/coffee-scraping/output</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lang="en" sz="1100">
                <a:solidFill>
                  <a:srgbClr val="000000"/>
                </a:solidFill>
                <a:latin typeface="Lexend"/>
                <a:ea typeface="Lexend"/>
                <a:cs typeface="Lexend"/>
                <a:sym typeface="Lexend"/>
              </a:rPr>
              <a:t>Geoapify Geocoding and Mapping API: Geoapify. (2024).Retrieved from</a:t>
            </a:r>
            <a:r>
              <a:rPr lang="en" sz="1100">
                <a:solidFill>
                  <a:srgbClr val="000000"/>
                </a:solidFill>
                <a:uFill>
                  <a:noFill/>
                </a:uFill>
                <a:latin typeface="Lexend"/>
                <a:ea typeface="Lexend"/>
                <a:cs typeface="Lexend"/>
                <a:sym typeface="Lexend"/>
                <a:hlinkClick r:id="rId7">
                  <a:extLst>
                    <a:ext uri="{A12FA001-AC4F-418D-AE19-62706E023703}">
                      <ahyp:hlinkClr val="tx"/>
                    </a:ext>
                  </a:extLst>
                </a:hlinkClick>
              </a:rPr>
              <a:t> </a:t>
            </a:r>
            <a:r>
              <a:rPr lang="en" sz="1100" u="sng">
                <a:solidFill>
                  <a:schemeClr val="hlink"/>
                </a:solidFill>
                <a:latin typeface="Lexend"/>
                <a:ea typeface="Lexend"/>
                <a:cs typeface="Lexend"/>
                <a:sym typeface="Lexend"/>
                <a:hlinkClick r:id="rId8"/>
              </a:rPr>
              <a:t>https://www.geoapify.com/</a:t>
            </a:r>
            <a:endParaRPr sz="1100" u="sng">
              <a:solidFill>
                <a:schemeClr val="hlink"/>
              </a:solidFill>
              <a:latin typeface="Lexend"/>
              <a:ea typeface="Lexend"/>
              <a:cs typeface="Lexend"/>
              <a:sym typeface="Lexend"/>
            </a:endParaRPr>
          </a:p>
          <a:p>
            <a:pPr indent="0" lvl="0" marL="0" rtl="0" algn="l">
              <a:spcBef>
                <a:spcPts val="1200"/>
              </a:spcBef>
              <a:spcAft>
                <a:spcPts val="0"/>
              </a:spcAft>
              <a:buNone/>
            </a:pPr>
            <a:r>
              <a:rPr lang="en" sz="1100">
                <a:solidFill>
                  <a:srgbClr val="000000"/>
                </a:solidFill>
                <a:latin typeface="Lexend"/>
                <a:ea typeface="Lexend"/>
                <a:cs typeface="Lexend"/>
                <a:sym typeface="Lexend"/>
              </a:rPr>
              <a:t>OpenAI. (2024). </a:t>
            </a:r>
            <a:r>
              <a:rPr i="1" lang="en" sz="1100">
                <a:solidFill>
                  <a:srgbClr val="000000"/>
                </a:solidFill>
                <a:latin typeface="Lexend"/>
                <a:ea typeface="Lexend"/>
                <a:cs typeface="Lexend"/>
                <a:sym typeface="Lexend"/>
              </a:rPr>
              <a:t>ChatGPT (Version GPT-4)</a:t>
            </a:r>
            <a:r>
              <a:rPr lang="en" sz="1100">
                <a:solidFill>
                  <a:srgbClr val="000000"/>
                </a:solidFill>
                <a:latin typeface="Lexend"/>
                <a:ea typeface="Lexend"/>
                <a:cs typeface="Lexend"/>
                <a:sym typeface="Lexend"/>
              </a:rPr>
              <a:t>. Retrieved from</a:t>
            </a:r>
            <a:r>
              <a:rPr lang="en" sz="1100">
                <a:solidFill>
                  <a:srgbClr val="000000"/>
                </a:solidFill>
                <a:uFill>
                  <a:noFill/>
                </a:uFill>
                <a:latin typeface="Lexend"/>
                <a:ea typeface="Lexend"/>
                <a:cs typeface="Lexend"/>
                <a:sym typeface="Lexend"/>
                <a:hlinkClick r:id="rId9">
                  <a:extLst>
                    <a:ext uri="{A12FA001-AC4F-418D-AE19-62706E023703}">
                      <ahyp:hlinkClr val="tx"/>
                    </a:ext>
                  </a:extLst>
                </a:hlinkClick>
              </a:rPr>
              <a:t> </a:t>
            </a:r>
            <a:r>
              <a:rPr lang="en" sz="1100" u="sng">
                <a:solidFill>
                  <a:schemeClr val="hlink"/>
                </a:solidFill>
                <a:latin typeface="Lexend"/>
                <a:ea typeface="Lexend"/>
                <a:cs typeface="Lexend"/>
                <a:sym typeface="Lexend"/>
                <a:hlinkClick r:id="rId10"/>
              </a:rPr>
              <a:t>https://chat.openai.com/</a:t>
            </a:r>
            <a:endParaRPr sz="1100" u="sng">
              <a:solidFill>
                <a:schemeClr val="hlink"/>
              </a:solidFill>
              <a:latin typeface="Lexend"/>
              <a:ea typeface="Lexend"/>
              <a:cs typeface="Lexend"/>
              <a:sym typeface="Lexend"/>
            </a:endParaRPr>
          </a:p>
          <a:p>
            <a:pPr indent="0" lvl="0" marL="0" rtl="0" algn="l">
              <a:spcBef>
                <a:spcPts val="1200"/>
              </a:spcBef>
              <a:spcAft>
                <a:spcPts val="0"/>
              </a:spcAft>
              <a:buNone/>
            </a:pPr>
            <a:r>
              <a:t/>
            </a:r>
            <a:endParaRPr sz="1100">
              <a:solidFill>
                <a:srgbClr val="000000"/>
              </a:solidFill>
              <a:latin typeface="Lexend"/>
              <a:ea typeface="Lexend"/>
              <a:cs typeface="Lexend"/>
              <a:sym typeface="Lexend"/>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64" name="Google Shape;64;p14"/>
          <p:cNvSpPr txBox="1"/>
          <p:nvPr>
            <p:ph idx="1" type="body"/>
          </p:nvPr>
        </p:nvSpPr>
        <p:spPr>
          <a:xfrm>
            <a:off x="311700" y="1017725"/>
            <a:ext cx="8520600" cy="3769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300">
                <a:solidFill>
                  <a:srgbClr val="000000"/>
                </a:solidFill>
                <a:latin typeface="Lexend"/>
                <a:ea typeface="Lexend"/>
                <a:cs typeface="Lexend"/>
                <a:sym typeface="Lexend"/>
              </a:rPr>
              <a:t>Background</a:t>
            </a:r>
            <a:endParaRPr b="1" sz="1300">
              <a:solidFill>
                <a:srgbClr val="000000"/>
              </a:solidFill>
              <a:latin typeface="Lexend"/>
              <a:ea typeface="Lexend"/>
              <a:cs typeface="Lexend"/>
              <a:sym typeface="Lexend"/>
            </a:endParaRPr>
          </a:p>
          <a:p>
            <a:pPr indent="-298450" lvl="0" marL="457200" rtl="0" algn="l">
              <a:lnSpc>
                <a:spcPct val="150000"/>
              </a:lnSpc>
              <a:spcBef>
                <a:spcPts val="120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Coffee Varieties</a:t>
            </a:r>
            <a:r>
              <a:rPr lang="en" sz="1100">
                <a:solidFill>
                  <a:srgbClr val="000000"/>
                </a:solidFill>
                <a:latin typeface="Lexend"/>
                <a:ea typeface="Lexend"/>
                <a:cs typeface="Lexend"/>
                <a:sym typeface="Lexend"/>
              </a:rPr>
              <a:t>: Coffee is a diverse beverage with a wide range of varieties, each offering unique flavor profiles influenced by factors like origin, processing methods, and growing conditions.</a:t>
            </a:r>
            <a:endParaRPr sz="1100">
              <a:solidFill>
                <a:srgbClr val="000000"/>
              </a:solidFill>
              <a:latin typeface="Lexend"/>
              <a:ea typeface="Lexend"/>
              <a:cs typeface="Lexend"/>
              <a:sym typeface="Lexend"/>
            </a:endParaRPr>
          </a:p>
          <a:p>
            <a:pPr indent="-298450" lvl="0" marL="457200" rtl="0" algn="l">
              <a:lnSpc>
                <a:spcPct val="150000"/>
              </a:lnSpc>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Importance of Coffee Ratings</a:t>
            </a:r>
            <a:r>
              <a:rPr lang="en" sz="1100">
                <a:solidFill>
                  <a:srgbClr val="000000"/>
                </a:solidFill>
                <a:latin typeface="Lexend"/>
                <a:ea typeface="Lexend"/>
                <a:cs typeface="Lexend"/>
                <a:sym typeface="Lexend"/>
              </a:rPr>
              <a:t>: Coffee ratings play a crucial role in helping consumers identify quality coffee. These ratings are often based on expert tasting notes that assess attributes such as acidity, aroma, body, and flavor.</a:t>
            </a:r>
            <a:endParaRPr sz="1100">
              <a:solidFill>
                <a:srgbClr val="000000"/>
              </a:solidFill>
              <a:latin typeface="Lexend"/>
              <a:ea typeface="Lexend"/>
              <a:cs typeface="Lexend"/>
              <a:sym typeface="Lexend"/>
            </a:endParaRPr>
          </a:p>
          <a:p>
            <a:pPr indent="-298450" lvl="0" marL="457200" rtl="0" algn="l">
              <a:lnSpc>
                <a:spcPct val="150000"/>
              </a:lnSpc>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Challenges in Selecting Coffee</a:t>
            </a:r>
            <a:r>
              <a:rPr lang="en" sz="1100">
                <a:solidFill>
                  <a:srgbClr val="000000"/>
                </a:solidFill>
                <a:latin typeface="Lexend"/>
                <a:ea typeface="Lexend"/>
                <a:cs typeface="Lexend"/>
                <a:sym typeface="Lexend"/>
              </a:rPr>
              <a:t>: With the vast number of coffee varieties available, choosing the right coffee can be overwhelming, especially for beginners. The lack of accessible, clear information adds to the complexity of making informed decisions.</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300">
                <a:solidFill>
                  <a:srgbClr val="000000"/>
                </a:solidFill>
                <a:latin typeface="Lexend"/>
                <a:ea typeface="Lexend"/>
                <a:cs typeface="Lexend"/>
                <a:sym typeface="Lexend"/>
              </a:rPr>
              <a:t>Project Motivation</a:t>
            </a:r>
            <a:endParaRPr b="1" sz="13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Helping Coffee Enthusiasts</a:t>
            </a:r>
            <a:r>
              <a:rPr lang="en" sz="1100">
                <a:solidFill>
                  <a:srgbClr val="000000"/>
                </a:solidFill>
                <a:latin typeface="Lexend"/>
                <a:ea typeface="Lexend"/>
                <a:cs typeface="Lexend"/>
                <a:sym typeface="Lexend"/>
              </a:rPr>
              <a:t>: Our project aims to leverage machine learning to simplify the coffee selection process. By predicting coffee ratings and providing personalized recommendations, we hope to guide coffee enthusiasts in discovering the best coffee that matches their preferences.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r>
              <a:rPr lang="en"/>
              <a:t>: </a:t>
            </a:r>
            <a:endParaRPr/>
          </a:p>
        </p:txBody>
      </p:sp>
      <p:sp>
        <p:nvSpPr>
          <p:cNvPr id="70" name="Google Shape;70;p15"/>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rgbClr val="000000"/>
                </a:solidFill>
                <a:latin typeface="Lexend"/>
                <a:ea typeface="Lexend"/>
                <a:cs typeface="Lexend"/>
                <a:sym typeface="Lexend"/>
              </a:rPr>
              <a:t>Develop an Interactive Coffee Recommendation Model</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Utilize a comprehensive coffee dataset to build a model that analyzes consumer preferences, such as taste, budget, and origin, to provide personalized coffee recommendations.</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100">
                <a:solidFill>
                  <a:srgbClr val="000000"/>
                </a:solidFill>
                <a:latin typeface="Lexend"/>
                <a:ea typeface="Lexend"/>
                <a:cs typeface="Lexend"/>
                <a:sym typeface="Lexend"/>
              </a:rPr>
              <a:t>Enhance User Experience through Data Visualization</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Implement advanced data visualization techniques in Tableau to allow users to interact with and explore the coffee dataset, providing insights into coffee varieties and preferences.</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100">
                <a:solidFill>
                  <a:srgbClr val="000000"/>
                </a:solidFill>
                <a:latin typeface="Lexend"/>
                <a:ea typeface="Lexend"/>
                <a:cs typeface="Lexend"/>
                <a:sym typeface="Lexend"/>
              </a:rPr>
              <a:t>Ensure Data Integrity and Consistency</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Scrape, clean, and process data from </a:t>
            </a:r>
            <a:r>
              <a:rPr lang="en" sz="1050" u="sng">
                <a:solidFill>
                  <a:schemeClr val="accent5"/>
                </a:solidFill>
                <a:latin typeface="Lexend"/>
                <a:ea typeface="Lexend"/>
                <a:cs typeface="Lexend"/>
                <a:sym typeface="Lexend"/>
                <a:hlinkClick r:id="rId4">
                  <a:extLst>
                    <a:ext uri="{A12FA001-AC4F-418D-AE19-62706E023703}">
                      <ahyp:hlinkClr val="tx"/>
                    </a:ext>
                  </a:extLst>
                </a:hlinkClick>
              </a:rPr>
              <a:t>www.coffeereview.com</a:t>
            </a:r>
            <a:r>
              <a:rPr lang="en" sz="1100">
                <a:solidFill>
                  <a:srgbClr val="000000"/>
                </a:solidFill>
                <a:latin typeface="Lexend"/>
                <a:ea typeface="Lexend"/>
                <a:cs typeface="Lexend"/>
                <a:sym typeface="Lexend"/>
              </a:rPr>
              <a:t>, standardizing key variables like cost and volume to ensure consistent and accurate analysis across the dataset.</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100">
                <a:solidFill>
                  <a:srgbClr val="000000"/>
                </a:solidFill>
                <a:latin typeface="Lexend"/>
                <a:ea typeface="Lexend"/>
                <a:cs typeface="Lexend"/>
                <a:sym typeface="Lexend"/>
              </a:rPr>
              <a:t>Leverage Machine Learning for Accurate Predictions</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Apply machine learning techniques to predict coffee ratings based on features such as aroma, acid, body, flavor, and aftertaste, enhancing the recommendation model's accuracy.</a:t>
            </a:r>
            <a:endParaRPr b="1" sz="11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0" y="0"/>
            <a:ext cx="9084401" cy="5143501"/>
          </a:xfrm>
          <a:prstGeom prst="rect">
            <a:avLst/>
          </a:prstGeom>
          <a:noFill/>
          <a:ln>
            <a:noFill/>
          </a:ln>
        </p:spPr>
      </p:pic>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Overview:</a:t>
            </a:r>
            <a:endParaRPr/>
          </a:p>
        </p:txBody>
      </p:sp>
      <p:sp>
        <p:nvSpPr>
          <p:cNvPr id="77" name="Google Shape;77;p16"/>
          <p:cNvSpPr txBox="1"/>
          <p:nvPr>
            <p:ph idx="1" type="body"/>
          </p:nvPr>
        </p:nvSpPr>
        <p:spPr>
          <a:xfrm>
            <a:off x="117100" y="1017725"/>
            <a:ext cx="8881800" cy="40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rgbClr val="000000"/>
                </a:solidFill>
                <a:latin typeface="Lexend"/>
                <a:ea typeface="Lexend"/>
                <a:cs typeface="Lexend"/>
                <a:sym typeface="Lexend"/>
              </a:rPr>
              <a:t>Source:</a:t>
            </a:r>
            <a:endParaRPr b="1"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 dataset was scraped from </a:t>
            </a:r>
            <a:r>
              <a:rPr lang="en" sz="1100" u="sng">
                <a:solidFill>
                  <a:schemeClr val="hlink"/>
                </a:solidFill>
                <a:latin typeface="Lexend"/>
                <a:ea typeface="Lexend"/>
                <a:cs typeface="Lexend"/>
                <a:sym typeface="Lexend"/>
                <a:hlinkClick r:id="rId4"/>
              </a:rPr>
              <a:t>Coffee Reviews</a:t>
            </a:r>
            <a:r>
              <a:rPr lang="en" sz="1100" u="sng">
                <a:solidFill>
                  <a:schemeClr val="hlink"/>
                </a:solidFill>
                <a:latin typeface="Lexend"/>
                <a:ea typeface="Lexend"/>
                <a:cs typeface="Lexend"/>
                <a:sym typeface="Lexend"/>
                <a:hlinkClick r:id="rId5"/>
              </a:rPr>
              <a:t>.com</a:t>
            </a:r>
            <a:r>
              <a:rPr lang="en" sz="1100">
                <a:solidFill>
                  <a:srgbClr val="000000"/>
                </a:solidFill>
                <a:latin typeface="Lexend"/>
                <a:ea typeface="Lexend"/>
                <a:cs typeface="Lexend"/>
                <a:sym typeface="Lexend"/>
              </a:rPr>
              <a:t>, capturing detailed information on various coffee varieties, including type, cost per 12 ounces, origin, roast level, flavor profile, and ratings for Aroma, Acid, Body, Flavor, and Aftertaste.</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100">
                <a:solidFill>
                  <a:srgbClr val="000000"/>
                </a:solidFill>
                <a:latin typeface="Lexend"/>
                <a:ea typeface="Lexend"/>
                <a:cs typeface="Lexend"/>
                <a:sym typeface="Lexend"/>
              </a:rPr>
              <a:t>Data Cleaning</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 dataset was meticulously cleaned to handle missing values, standardize costs to US dollars per 12 ounces, and normalize weights from grams to ounces. </a:t>
            </a:r>
            <a:endParaRPr sz="1100">
              <a:solidFill>
                <a:srgbClr val="000000"/>
              </a:solidFill>
              <a:latin typeface="Lexend"/>
              <a:ea typeface="Lexend"/>
              <a:cs typeface="Lexend"/>
              <a:sym typeface="Lexend"/>
            </a:endParaRPr>
          </a:p>
          <a:p>
            <a:pPr indent="-298450" lvl="0" marL="457200" rtl="0" algn="l">
              <a:spcBef>
                <a:spcPts val="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Text data was processed by removing stopwords, punctuation, and converting text to lowercase for consistency.</a:t>
            </a:r>
            <a:endParaRPr sz="1100">
              <a:solidFill>
                <a:srgbClr val="000000"/>
              </a:solidFill>
              <a:latin typeface="Lexend"/>
              <a:ea typeface="Lexend"/>
              <a:cs typeface="Lexend"/>
              <a:sym typeface="Lexend"/>
            </a:endParaRPr>
          </a:p>
          <a:p>
            <a:pPr indent="0" lvl="0" marL="0" rtl="0" algn="l">
              <a:spcBef>
                <a:spcPts val="1200"/>
              </a:spcBef>
              <a:spcAft>
                <a:spcPts val="0"/>
              </a:spcAft>
              <a:buNone/>
            </a:pPr>
            <a:r>
              <a:rPr b="1" lang="en" sz="1100">
                <a:solidFill>
                  <a:srgbClr val="000000"/>
                </a:solidFill>
                <a:latin typeface="Lexend"/>
                <a:ea typeface="Lexend"/>
                <a:cs typeface="Lexend"/>
                <a:sym typeface="Lexend"/>
              </a:rPr>
              <a:t>Data Structure</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indent="-298450" lvl="0" marL="457200" rtl="0" algn="l">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The final dataset is structured to include key variables such as:</a:t>
            </a:r>
            <a:endParaRPr sz="1100">
              <a:solidFill>
                <a:srgbClr val="000000"/>
              </a:solidFill>
              <a:latin typeface="Lexend"/>
              <a:ea typeface="Lexend"/>
              <a:cs typeface="Lexend"/>
              <a:sym typeface="Lexend"/>
            </a:endParaRPr>
          </a:p>
          <a:p>
            <a:pPr indent="-298450" lvl="1" marL="914400" rtl="0" algn="l">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Cost</a:t>
            </a:r>
            <a:r>
              <a:rPr lang="en" sz="1100">
                <a:solidFill>
                  <a:srgbClr val="000000"/>
                </a:solidFill>
                <a:latin typeface="Lexend"/>
                <a:ea typeface="Lexend"/>
                <a:cs typeface="Lexend"/>
                <a:sym typeface="Lexend"/>
              </a:rPr>
              <a:t> (standardized to USD per 12 oz)</a:t>
            </a:r>
            <a:endParaRPr sz="1100">
              <a:solidFill>
                <a:srgbClr val="000000"/>
              </a:solidFill>
              <a:latin typeface="Lexend"/>
              <a:ea typeface="Lexend"/>
              <a:cs typeface="Lexend"/>
              <a:sym typeface="Lexend"/>
            </a:endParaRPr>
          </a:p>
          <a:p>
            <a:pPr indent="-298450" lvl="1" marL="914400" rtl="0" algn="l">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Origin</a:t>
            </a:r>
            <a:r>
              <a:rPr lang="en" sz="1100">
                <a:solidFill>
                  <a:srgbClr val="000000"/>
                </a:solidFill>
                <a:latin typeface="Lexend"/>
                <a:ea typeface="Lexend"/>
                <a:cs typeface="Lexend"/>
                <a:sym typeface="Lexend"/>
              </a:rPr>
              <a:t> (country of origin)</a:t>
            </a:r>
            <a:endParaRPr sz="1100">
              <a:solidFill>
                <a:srgbClr val="000000"/>
              </a:solidFill>
              <a:latin typeface="Lexend"/>
              <a:ea typeface="Lexend"/>
              <a:cs typeface="Lexend"/>
              <a:sym typeface="Lexend"/>
            </a:endParaRPr>
          </a:p>
          <a:p>
            <a:pPr indent="-298450" lvl="1" marL="914400" rtl="0" algn="l">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Roast Level</a:t>
            </a:r>
            <a:r>
              <a:rPr lang="en" sz="1100">
                <a:solidFill>
                  <a:srgbClr val="000000"/>
                </a:solidFill>
                <a:latin typeface="Lexend"/>
                <a:ea typeface="Lexend"/>
                <a:cs typeface="Lexend"/>
                <a:sym typeface="Lexend"/>
              </a:rPr>
              <a:t> (light, medium, dark)</a:t>
            </a:r>
            <a:endParaRPr sz="1100">
              <a:solidFill>
                <a:srgbClr val="000000"/>
              </a:solidFill>
              <a:latin typeface="Lexend"/>
              <a:ea typeface="Lexend"/>
              <a:cs typeface="Lexend"/>
              <a:sym typeface="Lexend"/>
            </a:endParaRPr>
          </a:p>
          <a:p>
            <a:pPr indent="-298450" lvl="1" marL="914400" rtl="0" algn="l">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Description</a:t>
            </a:r>
            <a:r>
              <a:rPr lang="en" sz="1100">
                <a:solidFill>
                  <a:srgbClr val="000000"/>
                </a:solidFill>
                <a:latin typeface="Lexend"/>
                <a:ea typeface="Lexend"/>
                <a:cs typeface="Lexend"/>
                <a:sym typeface="Lexend"/>
              </a:rPr>
              <a:t> (processed textual data)</a:t>
            </a:r>
            <a:endParaRPr sz="1100">
              <a:solidFill>
                <a:srgbClr val="000000"/>
              </a:solidFill>
              <a:latin typeface="Lexend"/>
              <a:ea typeface="Lexend"/>
              <a:cs typeface="Lexend"/>
              <a:sym typeface="Lexend"/>
            </a:endParaRPr>
          </a:p>
          <a:p>
            <a:pPr indent="-298450" lvl="1" marL="914400" rtl="0" algn="l">
              <a:spcBef>
                <a:spcPts val="0"/>
              </a:spcBef>
              <a:spcAft>
                <a:spcPts val="0"/>
              </a:spcAft>
              <a:buClr>
                <a:srgbClr val="000000"/>
              </a:buClr>
              <a:buSzPts val="1100"/>
              <a:buFont typeface="Arial"/>
              <a:buChar char="○"/>
            </a:pPr>
            <a:r>
              <a:rPr b="1" lang="en" sz="1100">
                <a:solidFill>
                  <a:srgbClr val="000000"/>
                </a:solidFill>
                <a:latin typeface="Lexend"/>
                <a:ea typeface="Lexend"/>
                <a:cs typeface="Lexend"/>
                <a:sym typeface="Lexend"/>
              </a:rPr>
              <a:t>Ratings</a:t>
            </a:r>
            <a:r>
              <a:rPr lang="en" sz="1100">
                <a:solidFill>
                  <a:srgbClr val="000000"/>
                </a:solidFill>
                <a:latin typeface="Lexend"/>
                <a:ea typeface="Lexend"/>
                <a:cs typeface="Lexend"/>
                <a:sym typeface="Lexend"/>
              </a:rPr>
              <a:t> (Aroma, Acid, Body, Flavor, Aftertaste on a 0-20 scale)</a:t>
            </a:r>
            <a:endParaRPr b="1" sz="11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279350" y="289725"/>
            <a:ext cx="284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Background</a:t>
            </a:r>
            <a:endParaRPr>
              <a:solidFill>
                <a:schemeClr val="lt1"/>
              </a:solidFill>
            </a:endParaRPr>
          </a:p>
        </p:txBody>
      </p:sp>
      <p:sp>
        <p:nvSpPr>
          <p:cNvPr id="83" name="Google Shape;83;p17"/>
          <p:cNvSpPr txBox="1"/>
          <p:nvPr>
            <p:ph idx="1" type="body"/>
          </p:nvPr>
        </p:nvSpPr>
        <p:spPr>
          <a:xfrm>
            <a:off x="3538700" y="94725"/>
            <a:ext cx="5496900" cy="5048700"/>
          </a:xfrm>
          <a:prstGeom prst="rect">
            <a:avLst/>
          </a:prstGeom>
        </p:spPr>
        <p:txBody>
          <a:bodyPr anchorCtr="0" anchor="t" bIns="91425" lIns="91425" spcFirstLastPara="1" rIns="91425" wrap="square" tIns="91425">
            <a:noAutofit/>
          </a:bodyPr>
          <a:lstStyle/>
          <a:p>
            <a:pPr indent="-301783" lvl="0" marL="457200" rtl="0" algn="l">
              <a:lnSpc>
                <a:spcPct val="95000"/>
              </a:lnSpc>
              <a:spcBef>
                <a:spcPts val="1200"/>
              </a:spcBef>
              <a:spcAft>
                <a:spcPts val="0"/>
              </a:spcAft>
              <a:buClr>
                <a:schemeClr val="lt1"/>
              </a:buClr>
              <a:buSzPts val="1153"/>
              <a:buFont typeface="Arial"/>
              <a:buChar char="●"/>
            </a:pPr>
            <a:r>
              <a:rPr b="1" lang="en" sz="1152">
                <a:solidFill>
                  <a:schemeClr val="lt1"/>
                </a:solidFill>
                <a:highlight>
                  <a:srgbClr val="000000"/>
                </a:highlight>
                <a:latin typeface="Lexend"/>
                <a:ea typeface="Lexend"/>
                <a:cs typeface="Lexend"/>
                <a:sym typeface="Lexend"/>
              </a:rPr>
              <a:t>Coffee Collection: </a:t>
            </a:r>
            <a:endParaRPr b="1" sz="11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Coffee cherries are handpicked at peak ripeness, often in mountainous regions. Only the best, ripe cherries make the cut.</a:t>
            </a:r>
            <a:endParaRPr sz="9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The cherries are processed either through wet or dry methods to extract the beans. This step is crucial for developing the beans' flavor profile.</a:t>
            </a:r>
            <a:endParaRPr sz="952">
              <a:solidFill>
                <a:schemeClr val="lt1"/>
              </a:solidFill>
              <a:highlight>
                <a:srgbClr val="000000"/>
              </a:highlight>
              <a:latin typeface="Lexend"/>
              <a:ea typeface="Lexend"/>
              <a:cs typeface="Lexend"/>
              <a:sym typeface="Lexend"/>
            </a:endParaRPr>
          </a:p>
          <a:p>
            <a:pPr indent="-301783" lvl="0" marL="457200" rtl="0" algn="l">
              <a:lnSpc>
                <a:spcPct val="95000"/>
              </a:lnSpc>
              <a:spcBef>
                <a:spcPts val="1200"/>
              </a:spcBef>
              <a:spcAft>
                <a:spcPts val="0"/>
              </a:spcAft>
              <a:buClr>
                <a:schemeClr val="lt1"/>
              </a:buClr>
              <a:buSzPts val="1153"/>
              <a:buFont typeface="Lexend"/>
              <a:buChar char="●"/>
            </a:pPr>
            <a:r>
              <a:rPr b="1" lang="en" sz="1152">
                <a:solidFill>
                  <a:schemeClr val="lt1"/>
                </a:solidFill>
                <a:highlight>
                  <a:srgbClr val="000000"/>
                </a:highlight>
                <a:latin typeface="Lexend"/>
                <a:ea typeface="Lexend"/>
                <a:cs typeface="Lexend"/>
                <a:sym typeface="Lexend"/>
              </a:rPr>
              <a:t>Bean Processing:</a:t>
            </a:r>
            <a:endParaRPr b="1" sz="11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In wet processing, beans are fermented to remove the sticky pulp, then washed to reveal the green coffee beans.</a:t>
            </a:r>
            <a:endParaRPr sz="9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Beans are spread out in the sun to dry, reducing moisture content and preparing them for roasting. This step is vital for preventing spoilage.</a:t>
            </a:r>
            <a:endParaRPr sz="952">
              <a:solidFill>
                <a:schemeClr val="lt1"/>
              </a:solidFill>
              <a:highlight>
                <a:srgbClr val="000000"/>
              </a:highlight>
              <a:latin typeface="Lexend"/>
              <a:ea typeface="Lexend"/>
              <a:cs typeface="Lexend"/>
              <a:sym typeface="Lexend"/>
            </a:endParaRPr>
          </a:p>
          <a:p>
            <a:pPr indent="-301783" lvl="0" marL="457200" rtl="0" algn="l">
              <a:lnSpc>
                <a:spcPct val="95000"/>
              </a:lnSpc>
              <a:spcBef>
                <a:spcPts val="1200"/>
              </a:spcBef>
              <a:spcAft>
                <a:spcPts val="0"/>
              </a:spcAft>
              <a:buClr>
                <a:schemeClr val="lt1"/>
              </a:buClr>
              <a:buSzPts val="1153"/>
              <a:buFont typeface="Arial"/>
              <a:buChar char="●"/>
            </a:pPr>
            <a:r>
              <a:rPr b="1" lang="en" sz="1152">
                <a:solidFill>
                  <a:schemeClr val="lt1"/>
                </a:solidFill>
                <a:highlight>
                  <a:srgbClr val="000000"/>
                </a:highlight>
                <a:latin typeface="Lexend"/>
                <a:ea typeface="Lexend"/>
                <a:cs typeface="Lexend"/>
                <a:sym typeface="Lexend"/>
              </a:rPr>
              <a:t>Roasting Process:</a:t>
            </a:r>
            <a:endParaRPr sz="11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Green beans are roasted at high temperatures, transforming them into the aromatic, brown beans we recognize. Roasting brings out the beans' unique flavors, whether it’s a light, fruity profile or a deep, smoky taste.</a:t>
            </a:r>
            <a:endParaRPr sz="9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After roasting, the beans are quickly cooled to stop the process and lock in the flavor.</a:t>
            </a:r>
            <a:endParaRPr sz="952">
              <a:solidFill>
                <a:schemeClr val="lt1"/>
              </a:solidFill>
              <a:highlight>
                <a:srgbClr val="000000"/>
              </a:highlight>
              <a:latin typeface="Lexend"/>
              <a:ea typeface="Lexend"/>
              <a:cs typeface="Lexend"/>
              <a:sym typeface="Lexend"/>
            </a:endParaRPr>
          </a:p>
          <a:p>
            <a:pPr indent="-301783" lvl="0" marL="457200" rtl="0" algn="l">
              <a:lnSpc>
                <a:spcPct val="95000"/>
              </a:lnSpc>
              <a:spcBef>
                <a:spcPts val="1200"/>
              </a:spcBef>
              <a:spcAft>
                <a:spcPts val="0"/>
              </a:spcAft>
              <a:buClr>
                <a:schemeClr val="lt1"/>
              </a:buClr>
              <a:buSzPts val="1153"/>
              <a:buFont typeface="Lexend"/>
              <a:buChar char="●"/>
            </a:pPr>
            <a:r>
              <a:rPr b="1" lang="en" sz="1152">
                <a:solidFill>
                  <a:schemeClr val="lt1"/>
                </a:solidFill>
                <a:highlight>
                  <a:srgbClr val="000000"/>
                </a:highlight>
                <a:latin typeface="Lexend"/>
                <a:ea typeface="Lexend"/>
                <a:cs typeface="Lexend"/>
                <a:sym typeface="Lexend"/>
              </a:rPr>
              <a:t>Brewing a Perfect Cup:</a:t>
            </a:r>
            <a:endParaRPr b="1" sz="11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0"/>
              </a:spcAft>
              <a:buSzPts val="852"/>
              <a:buNone/>
            </a:pPr>
            <a:r>
              <a:rPr lang="en" sz="952">
                <a:solidFill>
                  <a:schemeClr val="lt1"/>
                </a:solidFill>
                <a:highlight>
                  <a:srgbClr val="000000"/>
                </a:highlight>
                <a:latin typeface="Lexend"/>
                <a:ea typeface="Lexend"/>
                <a:cs typeface="Lexend"/>
                <a:sym typeface="Lexend"/>
              </a:rPr>
              <a:t>Beans are ground to the appropriate coarseness for the brewing method—fine for espresso, coarse for French press. </a:t>
            </a:r>
            <a:endParaRPr sz="952">
              <a:solidFill>
                <a:schemeClr val="lt1"/>
              </a:solidFill>
              <a:highlight>
                <a:srgbClr val="000000"/>
              </a:highlight>
              <a:latin typeface="Lexend"/>
              <a:ea typeface="Lexend"/>
              <a:cs typeface="Lexend"/>
              <a:sym typeface="Lexend"/>
            </a:endParaRPr>
          </a:p>
          <a:p>
            <a:pPr indent="0" lvl="0" marL="0" rtl="0" algn="l">
              <a:lnSpc>
                <a:spcPct val="95000"/>
              </a:lnSpc>
              <a:spcBef>
                <a:spcPts val="1200"/>
              </a:spcBef>
              <a:spcAft>
                <a:spcPts val="1200"/>
              </a:spcAft>
              <a:buSzPts val="852"/>
              <a:buNone/>
            </a:pPr>
            <a:r>
              <a:rPr lang="en" sz="952">
                <a:solidFill>
                  <a:schemeClr val="lt1"/>
                </a:solidFill>
                <a:highlight>
                  <a:srgbClr val="000000"/>
                </a:highlight>
                <a:latin typeface="Lexend"/>
                <a:ea typeface="Lexend"/>
                <a:cs typeface="Lexend"/>
                <a:sym typeface="Lexend"/>
              </a:rPr>
              <a:t>Hot water is passed through the grounds, extracting the rich flavors and aromas. Whether it's a bold espresso or a smooth pour-over, this step is where the magic happens.</a:t>
            </a:r>
            <a:endParaRPr b="1" sz="952">
              <a:solidFill>
                <a:schemeClr val="lt1"/>
              </a:solidFill>
              <a:highlight>
                <a:srgbClr val="000000"/>
              </a:highlight>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nvSpPr>
        <p:spPr>
          <a:xfrm>
            <a:off x="62175" y="416100"/>
            <a:ext cx="4436700" cy="41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u="sng">
                <a:latin typeface="Lexend"/>
                <a:ea typeface="Lexend"/>
                <a:cs typeface="Lexend"/>
                <a:sym typeface="Lexend"/>
              </a:rPr>
              <a:t>Aroma</a:t>
            </a:r>
            <a:br>
              <a:rPr b="1" lang="en" sz="1100">
                <a:latin typeface="Lexend"/>
                <a:ea typeface="Lexend"/>
                <a:cs typeface="Lexend"/>
                <a:sym typeface="Lexend"/>
              </a:rPr>
            </a:br>
            <a:r>
              <a:rPr lang="en" sz="1100">
                <a:latin typeface="Lexend"/>
                <a:ea typeface="Lexend"/>
                <a:cs typeface="Lexend"/>
                <a:sym typeface="Lexend"/>
              </a:rPr>
              <a:t>Aroma is the smell of the coffee, and it's often the first thing you'll notice when you take a sniff. It helps you pick up on the different layers of flavors that might be more subtle.</a:t>
            </a:r>
            <a:endParaRPr sz="1100">
              <a:latin typeface="Lexend"/>
              <a:ea typeface="Lexend"/>
              <a:cs typeface="Lexend"/>
              <a:sym typeface="Lexend"/>
            </a:endParaRPr>
          </a:p>
          <a:p>
            <a:pPr indent="0" lvl="0" marL="0" rtl="0" algn="l">
              <a:lnSpc>
                <a:spcPct val="115000"/>
              </a:lnSpc>
              <a:spcBef>
                <a:spcPts val="1200"/>
              </a:spcBef>
              <a:spcAft>
                <a:spcPts val="0"/>
              </a:spcAft>
              <a:buNone/>
            </a:pPr>
            <a:r>
              <a:rPr b="1" lang="en" sz="1100" u="sng">
                <a:latin typeface="Lexend"/>
                <a:ea typeface="Lexend"/>
                <a:cs typeface="Lexend"/>
                <a:sym typeface="Lexend"/>
              </a:rPr>
              <a:t>Body/ Mouthfeel</a:t>
            </a:r>
            <a:br>
              <a:rPr b="1" lang="en" sz="1100">
                <a:latin typeface="Lexend"/>
                <a:ea typeface="Lexend"/>
                <a:cs typeface="Lexend"/>
                <a:sym typeface="Lexend"/>
              </a:rPr>
            </a:br>
            <a:r>
              <a:rPr lang="en" sz="1100">
                <a:latin typeface="Lexend"/>
                <a:ea typeface="Lexend"/>
                <a:cs typeface="Lexend"/>
                <a:sym typeface="Lexend"/>
              </a:rPr>
              <a:t>The body of a coffee is about how it feels in your mouth after you take a sip. Some coffees will feel heavier or thicker on your tongue, similar to how whole milk feels richer than skim milk. To really understand the body, try letting the coffee sit on your tongue for a moment before swallowing to get a sense of its texture. People often describe the body of a coffee with words like 'full', 'heavy', 'light', 'oily', or 'airy'.</a:t>
            </a:r>
            <a:endParaRPr sz="1100">
              <a:latin typeface="Lexend"/>
              <a:ea typeface="Lexend"/>
              <a:cs typeface="Lexend"/>
              <a:sym typeface="Lexend"/>
            </a:endParaRPr>
          </a:p>
          <a:p>
            <a:pPr indent="0" lvl="0" marL="0" rtl="0" algn="l">
              <a:lnSpc>
                <a:spcPct val="115000"/>
              </a:lnSpc>
              <a:spcBef>
                <a:spcPts val="1200"/>
              </a:spcBef>
              <a:spcAft>
                <a:spcPts val="1200"/>
              </a:spcAft>
              <a:buNone/>
            </a:pPr>
            <a:r>
              <a:rPr b="1" lang="en" sz="1100" u="sng">
                <a:latin typeface="Lexend"/>
                <a:ea typeface="Lexend"/>
                <a:cs typeface="Lexend"/>
                <a:sym typeface="Lexend"/>
              </a:rPr>
              <a:t>Sweetness</a:t>
            </a:r>
            <a:br>
              <a:rPr b="1" lang="en" sz="1100">
                <a:latin typeface="Lexend"/>
                <a:ea typeface="Lexend"/>
                <a:cs typeface="Lexend"/>
                <a:sym typeface="Lexend"/>
              </a:rPr>
            </a:br>
            <a:r>
              <a:rPr lang="en" sz="1100">
                <a:latin typeface="Lexend"/>
                <a:ea typeface="Lexend"/>
                <a:cs typeface="Lexend"/>
                <a:sym typeface="Lexend"/>
              </a:rPr>
              <a:t>Sweetness is something most people recognize easily when tasting or smelling. It's a good starting point for learning to describe coffee flavors. Can you taste or smell a sugary quality in the coffee? If so, what kind of sweetness is it? Some coffees might remind you of brown sugar or molasses, while others might have hints of honey or agave.</a:t>
            </a:r>
            <a:endParaRPr sz="1100">
              <a:latin typeface="Lexend"/>
              <a:ea typeface="Lexend"/>
              <a:cs typeface="Lexend"/>
              <a:sym typeface="Lexend"/>
            </a:endParaRPr>
          </a:p>
        </p:txBody>
      </p:sp>
      <p:sp>
        <p:nvSpPr>
          <p:cNvPr id="89" name="Google Shape;89;p18"/>
          <p:cNvSpPr txBox="1"/>
          <p:nvPr/>
        </p:nvSpPr>
        <p:spPr>
          <a:xfrm>
            <a:off x="186875" y="62100"/>
            <a:ext cx="436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chemeClr val="accent3"/>
                </a:solidFill>
                <a:latin typeface="Alfa Slab One"/>
                <a:ea typeface="Alfa Slab One"/>
                <a:cs typeface="Alfa Slab One"/>
                <a:sym typeface="Alfa Slab One"/>
              </a:rPr>
              <a:t>The Most Common Coffee Tasting Descriptions</a:t>
            </a:r>
            <a:endParaRPr sz="300" u="sng">
              <a:solidFill>
                <a:schemeClr val="dk2"/>
              </a:solidFill>
              <a:latin typeface="Alfa Slab One"/>
              <a:ea typeface="Alfa Slab One"/>
              <a:cs typeface="Alfa Slab One"/>
              <a:sym typeface="Alfa Slab One"/>
            </a:endParaRPr>
          </a:p>
        </p:txBody>
      </p:sp>
      <p:sp>
        <p:nvSpPr>
          <p:cNvPr id="90" name="Google Shape;90;p18"/>
          <p:cNvSpPr txBox="1"/>
          <p:nvPr/>
        </p:nvSpPr>
        <p:spPr>
          <a:xfrm>
            <a:off x="4684400" y="152400"/>
            <a:ext cx="4363500" cy="455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u="sng">
                <a:latin typeface="Lexend"/>
                <a:ea typeface="Lexend"/>
                <a:cs typeface="Lexend"/>
                <a:sym typeface="Lexend"/>
              </a:rPr>
              <a:t>Acidity</a:t>
            </a:r>
            <a:br>
              <a:rPr b="1" lang="en" sz="1100">
                <a:latin typeface="Lexend"/>
                <a:ea typeface="Lexend"/>
                <a:cs typeface="Lexend"/>
                <a:sym typeface="Lexend"/>
              </a:rPr>
            </a:br>
            <a:r>
              <a:rPr lang="en" sz="1100">
                <a:latin typeface="Lexend"/>
                <a:ea typeface="Lexend"/>
                <a:cs typeface="Lexend"/>
                <a:sym typeface="Lexend"/>
              </a:rPr>
              <a:t>Acidity in coffee is something you'll notice once you know what to look for. It's often described as having a fruity or citrusy taste, like lemons, oranges, or berries. Some people like the sharp, lively feel it gives, while others might not. High acidity coffees feel bright and vibrant, while low acidity coffees are smoother and milder.</a:t>
            </a:r>
            <a:endParaRPr sz="1100">
              <a:latin typeface="Lexend"/>
              <a:ea typeface="Lexend"/>
              <a:cs typeface="Lexend"/>
              <a:sym typeface="Lexend"/>
            </a:endParaRPr>
          </a:p>
          <a:p>
            <a:pPr indent="0" lvl="0" marL="0" rtl="0" algn="l">
              <a:lnSpc>
                <a:spcPct val="115000"/>
              </a:lnSpc>
              <a:spcBef>
                <a:spcPts val="1200"/>
              </a:spcBef>
              <a:spcAft>
                <a:spcPts val="0"/>
              </a:spcAft>
              <a:buNone/>
            </a:pPr>
            <a:r>
              <a:rPr b="1" lang="en" sz="1100" u="sng">
                <a:latin typeface="Lexend"/>
                <a:ea typeface="Lexend"/>
                <a:cs typeface="Lexend"/>
                <a:sym typeface="Lexend"/>
              </a:rPr>
              <a:t>Flavor</a:t>
            </a:r>
            <a:br>
              <a:rPr b="1" lang="en" sz="1100">
                <a:latin typeface="Lexend"/>
                <a:ea typeface="Lexend"/>
                <a:cs typeface="Lexend"/>
                <a:sym typeface="Lexend"/>
              </a:rPr>
            </a:br>
            <a:r>
              <a:rPr lang="en" sz="1100">
                <a:latin typeface="Lexend"/>
                <a:ea typeface="Lexend"/>
                <a:cs typeface="Lexend"/>
                <a:sym typeface="Lexend"/>
              </a:rPr>
              <a:t>The flavor of coffee can be compared to a variety of different tastes and smells. Since every batch of beans is unique, describing flavor is often based on personal opinion. With practice, you'll start to recognize certain flavors that appear in different coffees and figure out what you like. Some people enjoy rich, savory flavors like tobacco or wine, while others prefer sweeter, milder flavors like cinnamon or honey.</a:t>
            </a:r>
            <a:endParaRPr sz="1100">
              <a:latin typeface="Lexend"/>
              <a:ea typeface="Lexend"/>
              <a:cs typeface="Lexend"/>
              <a:sym typeface="Lexend"/>
            </a:endParaRPr>
          </a:p>
          <a:p>
            <a:pPr indent="0" lvl="0" marL="0" rtl="0" algn="l">
              <a:lnSpc>
                <a:spcPct val="115000"/>
              </a:lnSpc>
              <a:spcBef>
                <a:spcPts val="1200"/>
              </a:spcBef>
              <a:spcAft>
                <a:spcPts val="1200"/>
              </a:spcAft>
              <a:buNone/>
            </a:pPr>
            <a:r>
              <a:rPr b="1" lang="en" sz="1100" u="sng">
                <a:latin typeface="Lexend"/>
                <a:ea typeface="Lexend"/>
                <a:cs typeface="Lexend"/>
                <a:sym typeface="Lexend"/>
              </a:rPr>
              <a:t>Finish/ Aftertaste</a:t>
            </a:r>
            <a:br>
              <a:rPr b="1" lang="en" sz="1100">
                <a:latin typeface="Lexend"/>
                <a:ea typeface="Lexend"/>
                <a:cs typeface="Lexend"/>
                <a:sym typeface="Lexend"/>
              </a:rPr>
            </a:br>
            <a:r>
              <a:rPr lang="en" sz="1100">
                <a:latin typeface="Lexend"/>
                <a:ea typeface="Lexend"/>
                <a:cs typeface="Lexend"/>
                <a:sym typeface="Lexend"/>
              </a:rPr>
              <a:t>The coffee experience doesn't end when you swallow. Pay attention to the aftertaste left in your mouth—some coffees will have a strong, lingering flavor, while others might be much milder. Common aftertastes include sweetness and bitterness.</a:t>
            </a:r>
            <a:endParaRPr b="1" sz="1100" u="sng">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4">
            <a:alphaModFix/>
          </a:blip>
          <a:srcRect b="11924" l="11697" r="9157" t="10489"/>
          <a:stretch/>
        </p:blipFill>
        <p:spPr>
          <a:xfrm>
            <a:off x="357525" y="312825"/>
            <a:ext cx="8458750" cy="446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227750" y="26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r>
              <a:rPr lang="en"/>
              <a:t>:</a:t>
            </a:r>
            <a:endParaRPr/>
          </a:p>
        </p:txBody>
      </p:sp>
      <p:sp>
        <p:nvSpPr>
          <p:cNvPr id="101" name="Google Shape;101;p20"/>
          <p:cNvSpPr txBox="1"/>
          <p:nvPr>
            <p:ph idx="1" type="body"/>
          </p:nvPr>
        </p:nvSpPr>
        <p:spPr>
          <a:xfrm>
            <a:off x="227750" y="900575"/>
            <a:ext cx="8520600" cy="4061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300">
                <a:solidFill>
                  <a:srgbClr val="0D1117"/>
                </a:solidFill>
                <a:latin typeface="Lexend"/>
                <a:ea typeface="Lexend"/>
                <a:cs typeface="Lexend"/>
                <a:sym typeface="Lexend"/>
              </a:rPr>
              <a:t>Model Performance</a:t>
            </a:r>
            <a:r>
              <a:rPr lang="en" sz="1300">
                <a:solidFill>
                  <a:srgbClr val="0D1117"/>
                </a:solidFill>
                <a:latin typeface="Lexend"/>
                <a:ea typeface="Lexend"/>
                <a:cs typeface="Lexend"/>
                <a:sym typeface="Lexend"/>
              </a:rPr>
              <a:t>:</a:t>
            </a:r>
            <a:endParaRPr sz="1300">
              <a:solidFill>
                <a:srgbClr val="0D1117"/>
              </a:solidFill>
              <a:latin typeface="Lexend"/>
              <a:ea typeface="Lexend"/>
              <a:cs typeface="Lexend"/>
              <a:sym typeface="Lexend"/>
            </a:endParaRPr>
          </a:p>
          <a:p>
            <a:pPr indent="-311150" lvl="0" marL="457200" rtl="0" algn="l">
              <a:spcBef>
                <a:spcPts val="1200"/>
              </a:spcBef>
              <a:spcAft>
                <a:spcPts val="0"/>
              </a:spcAft>
              <a:buClr>
                <a:srgbClr val="0D1117"/>
              </a:buClr>
              <a:buSzPts val="1300"/>
              <a:buFont typeface="Lexend"/>
              <a:buChar char="●"/>
            </a:pPr>
            <a:r>
              <a:rPr lang="en" sz="1300">
                <a:solidFill>
                  <a:srgbClr val="0D1117"/>
                </a:solidFill>
                <a:latin typeface="Lexend"/>
                <a:ea typeface="Lexend"/>
                <a:cs typeface="Lexend"/>
                <a:sym typeface="Lexend"/>
              </a:rPr>
              <a:t>We used a Random Forest Regressor, which combines multiple decision trees to predict coffee ratings. The model was wrapped in a pipeline for consistent preprocessing. </a:t>
            </a:r>
            <a:endParaRPr sz="1300">
              <a:solidFill>
                <a:srgbClr val="0D1117"/>
              </a:solidFill>
              <a:latin typeface="Lexend"/>
              <a:ea typeface="Lexend"/>
              <a:cs typeface="Lexend"/>
              <a:sym typeface="Lexend"/>
            </a:endParaRPr>
          </a:p>
          <a:p>
            <a:pPr indent="-311150" lvl="0" marL="457200" rtl="0" algn="l">
              <a:spcBef>
                <a:spcPts val="0"/>
              </a:spcBef>
              <a:spcAft>
                <a:spcPts val="0"/>
              </a:spcAft>
              <a:buClr>
                <a:srgbClr val="0D1117"/>
              </a:buClr>
              <a:buSzPts val="1300"/>
              <a:buFont typeface="Lexend"/>
              <a:buChar char="●"/>
            </a:pPr>
            <a:r>
              <a:rPr lang="en" sz="1300">
                <a:solidFill>
                  <a:srgbClr val="0D1117"/>
                </a:solidFill>
                <a:latin typeface="Lexend"/>
                <a:ea typeface="Lexend"/>
                <a:cs typeface="Lexend"/>
                <a:sym typeface="Lexend"/>
              </a:rPr>
              <a:t>After tuning, the best model achieved an RMSE of 0.3948, indicating strong predictive accuracy and a good fit with the test data.</a:t>
            </a:r>
            <a:endParaRPr sz="1300">
              <a:solidFill>
                <a:srgbClr val="0D1117"/>
              </a:solidFill>
              <a:latin typeface="Lexend"/>
              <a:ea typeface="Lexend"/>
              <a:cs typeface="Lexend"/>
              <a:sym typeface="Lexend"/>
            </a:endParaRPr>
          </a:p>
          <a:p>
            <a:pPr indent="0" lvl="0" marL="457200" rtl="0" algn="l">
              <a:spcBef>
                <a:spcPts val="1200"/>
              </a:spcBef>
              <a:spcAft>
                <a:spcPts val="0"/>
              </a:spcAft>
              <a:buNone/>
            </a:pPr>
            <a:r>
              <a:t/>
            </a:r>
            <a:endParaRPr sz="1300">
              <a:solidFill>
                <a:srgbClr val="0D1117"/>
              </a:solidFill>
              <a:latin typeface="Lexend"/>
              <a:ea typeface="Lexend"/>
              <a:cs typeface="Lexend"/>
              <a:sym typeface="Lexend"/>
            </a:endParaRPr>
          </a:p>
          <a:p>
            <a:pPr indent="0" lvl="0" marL="0" rtl="0" algn="l">
              <a:spcBef>
                <a:spcPts val="1200"/>
              </a:spcBef>
              <a:spcAft>
                <a:spcPts val="0"/>
              </a:spcAft>
              <a:buNone/>
            </a:pPr>
            <a:r>
              <a:rPr b="1" lang="en" sz="1300">
                <a:solidFill>
                  <a:srgbClr val="0D1117"/>
                </a:solidFill>
                <a:latin typeface="Lexend"/>
                <a:ea typeface="Lexend"/>
                <a:cs typeface="Lexend"/>
                <a:sym typeface="Lexend"/>
              </a:rPr>
              <a:t>Data Visualizations and Key Insights:</a:t>
            </a:r>
            <a:endParaRPr b="1" sz="1300">
              <a:solidFill>
                <a:srgbClr val="0D1117"/>
              </a:solidFill>
              <a:latin typeface="Lexend"/>
              <a:ea typeface="Lexend"/>
              <a:cs typeface="Lexend"/>
              <a:sym typeface="Lexend"/>
            </a:endParaRPr>
          </a:p>
          <a:p>
            <a:pPr indent="-311150" lvl="0" marL="457200" rtl="0" algn="l">
              <a:spcBef>
                <a:spcPts val="1200"/>
              </a:spcBef>
              <a:spcAft>
                <a:spcPts val="0"/>
              </a:spcAft>
              <a:buClr>
                <a:srgbClr val="0D1117"/>
              </a:buClr>
              <a:buSzPts val="1300"/>
              <a:buFont typeface="Arial"/>
              <a:buChar char="●"/>
            </a:pPr>
            <a:r>
              <a:rPr b="1" lang="en" sz="1300">
                <a:solidFill>
                  <a:srgbClr val="0D1117"/>
                </a:solidFill>
                <a:latin typeface="Lexend"/>
                <a:ea typeface="Lexend"/>
                <a:cs typeface="Lexend"/>
                <a:sym typeface="Lexend"/>
              </a:rPr>
              <a:t>Roaster Distribution and Price-Rating Correlation:</a:t>
            </a:r>
            <a:br>
              <a:rPr b="1" lang="en" sz="1300">
                <a:solidFill>
                  <a:srgbClr val="0D1117"/>
                </a:solidFill>
                <a:latin typeface="Lexend"/>
                <a:ea typeface="Lexend"/>
                <a:cs typeface="Lexend"/>
                <a:sym typeface="Lexend"/>
              </a:rPr>
            </a:br>
            <a:r>
              <a:rPr lang="en" sz="1300">
                <a:solidFill>
                  <a:srgbClr val="0D1117"/>
                </a:solidFill>
                <a:latin typeface="Lexend"/>
                <a:ea typeface="Lexend"/>
                <a:cs typeface="Lexend"/>
                <a:sym typeface="Lexend"/>
              </a:rPr>
              <a:t>Our Tableau visualizations reveal that high-quality coffee roasters are often clustered in specific regions, likely tied to traditional coffee-growing areas or strong coffee cultures. Additionally, while higher prices generally correlate with better ratings, there are notable exceptions, with some mid-priced coffees achieving high ratings. This suggests that factors beyond price, such as origin and roast quality, play a crucial role in determining coffee quality.</a:t>
            </a:r>
            <a:endParaRPr sz="2000">
              <a:solidFill>
                <a:srgbClr val="0D1117"/>
              </a:solidFill>
              <a:highlight>
                <a:srgbClr val="FFFF00"/>
              </a:highlight>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176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Improvements, and Future work</a:t>
            </a:r>
            <a:r>
              <a:rPr lang="en"/>
              <a:t>:</a:t>
            </a:r>
            <a:endParaRPr/>
          </a:p>
        </p:txBody>
      </p:sp>
      <p:sp>
        <p:nvSpPr>
          <p:cNvPr id="107" name="Google Shape;107;p21"/>
          <p:cNvSpPr txBox="1"/>
          <p:nvPr>
            <p:ph idx="1" type="body"/>
          </p:nvPr>
        </p:nvSpPr>
        <p:spPr>
          <a:xfrm>
            <a:off x="186900" y="749600"/>
            <a:ext cx="8645400" cy="42486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rgbClr val="000000"/>
              </a:buClr>
              <a:buSzPts val="1300"/>
              <a:buFont typeface="Arial"/>
              <a:buChar char="●"/>
            </a:pPr>
            <a:r>
              <a:rPr b="1" lang="en" sz="1300">
                <a:solidFill>
                  <a:srgbClr val="000000"/>
                </a:solidFill>
                <a:highlight>
                  <a:schemeClr val="lt2"/>
                </a:highlight>
                <a:latin typeface="Lexend"/>
                <a:ea typeface="Lexend"/>
                <a:cs typeface="Lexend"/>
                <a:sym typeface="Lexend"/>
              </a:rPr>
              <a:t>Data Limitations</a:t>
            </a:r>
            <a:r>
              <a:rPr lang="en" sz="1300">
                <a:solidFill>
                  <a:srgbClr val="000000"/>
                </a:solidFill>
                <a:highlight>
                  <a:schemeClr val="lt2"/>
                </a:highlight>
                <a:latin typeface="Lexend"/>
                <a:ea typeface="Lexend"/>
                <a:cs typeface="Lexend"/>
                <a:sym typeface="Lexend"/>
              </a:rPr>
              <a:t>: </a:t>
            </a:r>
            <a:endParaRPr sz="1300">
              <a:solidFill>
                <a:srgbClr val="000000"/>
              </a:solidFill>
              <a:highlight>
                <a:schemeClr val="lt2"/>
              </a:highlight>
              <a:latin typeface="Lexend"/>
              <a:ea typeface="Lexend"/>
              <a:cs typeface="Lexend"/>
              <a:sym typeface="Lexend"/>
            </a:endParaRPr>
          </a:p>
          <a:p>
            <a:pPr indent="0" lvl="0" marL="457200" rtl="0" algn="l">
              <a:spcBef>
                <a:spcPts val="1200"/>
              </a:spcBef>
              <a:spcAft>
                <a:spcPts val="0"/>
              </a:spcAft>
              <a:buNone/>
            </a:pPr>
            <a:r>
              <a:rPr lang="en" sz="1300">
                <a:solidFill>
                  <a:srgbClr val="000000"/>
                </a:solidFill>
                <a:highlight>
                  <a:schemeClr val="lt2"/>
                </a:highlight>
                <a:latin typeface="Lexend"/>
                <a:ea typeface="Lexend"/>
                <a:cs typeface="Lexend"/>
                <a:sym typeface="Lexend"/>
              </a:rPr>
              <a:t>We faced issues with inaccurate geocoding when mapping coffee origins due to multiple countries listed in a single column. This led to incorrect coordinates, underscoring the need for clean, well-structured data in location-based analysis.</a:t>
            </a:r>
            <a:endParaRPr sz="1300">
              <a:solidFill>
                <a:srgbClr val="000000"/>
              </a:solidFill>
              <a:highlight>
                <a:schemeClr val="lt2"/>
              </a:highlight>
              <a:latin typeface="Lexend"/>
              <a:ea typeface="Lexend"/>
              <a:cs typeface="Lexend"/>
              <a:sym typeface="Lexend"/>
            </a:endParaRPr>
          </a:p>
          <a:p>
            <a:pPr indent="-311150" lvl="0" marL="457200" rtl="0" algn="l">
              <a:spcBef>
                <a:spcPts val="1200"/>
              </a:spcBef>
              <a:spcAft>
                <a:spcPts val="0"/>
              </a:spcAft>
              <a:buClr>
                <a:srgbClr val="000000"/>
              </a:buClr>
              <a:buSzPts val="1300"/>
              <a:buFont typeface="Arial"/>
              <a:buChar char="●"/>
            </a:pPr>
            <a:r>
              <a:rPr b="1" lang="en" sz="1300">
                <a:solidFill>
                  <a:srgbClr val="000000"/>
                </a:solidFill>
                <a:highlight>
                  <a:schemeClr val="lt2"/>
                </a:highlight>
                <a:latin typeface="Lexend"/>
                <a:ea typeface="Lexend"/>
                <a:cs typeface="Lexend"/>
                <a:sym typeface="Lexend"/>
              </a:rPr>
              <a:t>Improvements</a:t>
            </a:r>
            <a:r>
              <a:rPr lang="en" sz="1300">
                <a:solidFill>
                  <a:srgbClr val="000000"/>
                </a:solidFill>
                <a:highlight>
                  <a:schemeClr val="lt2"/>
                </a:highlight>
                <a:latin typeface="Lexend"/>
                <a:ea typeface="Lexend"/>
                <a:cs typeface="Lexend"/>
                <a:sym typeface="Lexend"/>
              </a:rPr>
              <a:t>: </a:t>
            </a:r>
            <a:endParaRPr sz="1300">
              <a:solidFill>
                <a:srgbClr val="000000"/>
              </a:solidFill>
              <a:highlight>
                <a:schemeClr val="lt2"/>
              </a:highlight>
              <a:latin typeface="Lexend"/>
              <a:ea typeface="Lexend"/>
              <a:cs typeface="Lexend"/>
              <a:sym typeface="Lexend"/>
            </a:endParaRPr>
          </a:p>
          <a:p>
            <a:pPr indent="0" lvl="0" marL="457200" rtl="0" algn="l">
              <a:spcBef>
                <a:spcPts val="1200"/>
              </a:spcBef>
              <a:spcAft>
                <a:spcPts val="0"/>
              </a:spcAft>
              <a:buNone/>
            </a:pPr>
            <a:r>
              <a:rPr lang="en" sz="1300">
                <a:solidFill>
                  <a:srgbClr val="000000"/>
                </a:solidFill>
                <a:highlight>
                  <a:schemeClr val="lt2"/>
                </a:highlight>
                <a:latin typeface="Lexend"/>
                <a:ea typeface="Lexend"/>
                <a:cs typeface="Lexend"/>
                <a:sym typeface="Lexend"/>
              </a:rPr>
              <a:t>We plan to enhance the model by incorporating additional data sources, such as reviews from other platforms, to better represent lower-rated coffees. We'll also manually validate geocoded locations, especially for coffees with multiple origins, to improve data accuracy and prediction reliability.</a:t>
            </a:r>
            <a:endParaRPr sz="1300">
              <a:solidFill>
                <a:srgbClr val="000000"/>
              </a:solidFill>
              <a:highlight>
                <a:schemeClr val="lt2"/>
              </a:highlight>
              <a:latin typeface="Lexend"/>
              <a:ea typeface="Lexend"/>
              <a:cs typeface="Lexend"/>
              <a:sym typeface="Lexend"/>
            </a:endParaRPr>
          </a:p>
          <a:p>
            <a:pPr indent="-311150" lvl="0" marL="457200" rtl="0" algn="l">
              <a:spcBef>
                <a:spcPts val="1200"/>
              </a:spcBef>
              <a:spcAft>
                <a:spcPts val="0"/>
              </a:spcAft>
              <a:buClr>
                <a:srgbClr val="000000"/>
              </a:buClr>
              <a:buSzPts val="1300"/>
              <a:buFont typeface="Lexend"/>
              <a:buChar char="●"/>
            </a:pPr>
            <a:r>
              <a:rPr b="1" lang="en" sz="1300">
                <a:solidFill>
                  <a:srgbClr val="000000"/>
                </a:solidFill>
                <a:highlight>
                  <a:schemeClr val="lt2"/>
                </a:highlight>
                <a:latin typeface="Lexend"/>
                <a:ea typeface="Lexend"/>
                <a:cs typeface="Lexend"/>
                <a:sym typeface="Lexend"/>
              </a:rPr>
              <a:t>Future Work: </a:t>
            </a:r>
            <a:endParaRPr b="1" sz="1300">
              <a:solidFill>
                <a:srgbClr val="000000"/>
              </a:solidFill>
              <a:highlight>
                <a:schemeClr val="lt2"/>
              </a:highlight>
              <a:latin typeface="Lexend"/>
              <a:ea typeface="Lexend"/>
              <a:cs typeface="Lexend"/>
              <a:sym typeface="Lexend"/>
            </a:endParaRPr>
          </a:p>
          <a:p>
            <a:pPr indent="0" lvl="0" marL="457200" rtl="0" algn="l">
              <a:spcBef>
                <a:spcPts val="1200"/>
              </a:spcBef>
              <a:spcAft>
                <a:spcPts val="0"/>
              </a:spcAft>
              <a:buNone/>
            </a:pPr>
            <a:r>
              <a:rPr b="1" lang="en" sz="1300">
                <a:solidFill>
                  <a:srgbClr val="000000"/>
                </a:solidFill>
                <a:highlight>
                  <a:schemeClr val="lt2"/>
                </a:highlight>
                <a:latin typeface="Lexend"/>
                <a:ea typeface="Lexend"/>
                <a:cs typeface="Lexend"/>
                <a:sym typeface="Lexend"/>
              </a:rPr>
              <a:t>Sustainability Scoring</a:t>
            </a:r>
            <a:r>
              <a:rPr lang="en" sz="1300">
                <a:solidFill>
                  <a:srgbClr val="000000"/>
                </a:solidFill>
                <a:highlight>
                  <a:schemeClr val="lt2"/>
                </a:highlight>
                <a:latin typeface="Lexend"/>
                <a:ea typeface="Lexend"/>
                <a:cs typeface="Lexend"/>
                <a:sym typeface="Lexend"/>
              </a:rPr>
              <a:t>: Introduce a sustainability score for each coffee variety, taking into account factors like fair trade certification, organic farming practices, and environmental impact.</a:t>
            </a:r>
            <a:endParaRPr sz="1300">
              <a:solidFill>
                <a:srgbClr val="000000"/>
              </a:solidFill>
              <a:highlight>
                <a:schemeClr val="lt2"/>
              </a:highlight>
              <a:latin typeface="Lexend"/>
              <a:ea typeface="Lexend"/>
              <a:cs typeface="Lexend"/>
              <a:sym typeface="Lexend"/>
            </a:endParaRPr>
          </a:p>
          <a:p>
            <a:pPr indent="0" lvl="0" marL="457200" rtl="0" algn="l">
              <a:spcBef>
                <a:spcPts val="1200"/>
              </a:spcBef>
              <a:spcAft>
                <a:spcPts val="1200"/>
              </a:spcAft>
              <a:buNone/>
            </a:pPr>
            <a:r>
              <a:rPr b="1" lang="en" sz="1300">
                <a:solidFill>
                  <a:srgbClr val="000000"/>
                </a:solidFill>
                <a:highlight>
                  <a:schemeClr val="lt2"/>
                </a:highlight>
                <a:latin typeface="Lexend"/>
                <a:ea typeface="Lexend"/>
                <a:cs typeface="Lexend"/>
                <a:sym typeface="Lexend"/>
              </a:rPr>
              <a:t>Consumer Behavior Over Time</a:t>
            </a:r>
            <a:r>
              <a:rPr lang="en" sz="1300">
                <a:solidFill>
                  <a:srgbClr val="000000"/>
                </a:solidFill>
                <a:highlight>
                  <a:schemeClr val="lt2"/>
                </a:highlight>
                <a:latin typeface="Lexend"/>
                <a:ea typeface="Lexend"/>
                <a:cs typeface="Lexend"/>
                <a:sym typeface="Lexend"/>
              </a:rPr>
              <a:t>: Conduct a longitudinal study to analyze how consumer preferences evolve over time, and adjust the recommendation algorithm to reflect these changes.</a:t>
            </a:r>
            <a:endParaRPr sz="2000">
              <a:solidFill>
                <a:srgbClr val="000000"/>
              </a:solidFill>
              <a:highlight>
                <a:schemeClr val="lt2"/>
              </a:highlight>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